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4D621-0D0F-F15A-6088-3958ACB21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0A3827-D504-13EC-E873-6C476D370D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B1C0A-6970-0C81-B315-8F8789E98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A37F6-4F39-BF1D-E434-FBB366809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7197E-55D3-58BB-B839-EB2562B41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145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15778-08FA-1F6B-780A-3F573F858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2BAC01-0284-DA66-E6F5-96F4858F1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004C8-CB4B-F29A-55DA-59DB74031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0AA3A-C979-196F-7C03-B4BC3FA5B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EC519-7B5C-3F7E-7890-9A61AC5F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644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87EF80-257E-DDD8-4BB6-4ED5CE48F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4CD0FD-7888-B596-D06A-4664922AC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316D3-D2B0-B48F-34BF-EBC9F5918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8E6A4-F94D-0AF0-16D2-96184CFF9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DC58E-9CA7-3157-69A3-16920E7FE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55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A8319-236B-343A-6538-BE32E0051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2A653-1216-4F76-65C8-62AD3F9BF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80997-2600-1BE9-E450-40253C761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014C1-58E5-3BD4-8956-B74C04E1F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D8DEC-E72E-1227-EA98-B580BF8E7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88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03C7B-9567-EAFA-632D-66526E7AE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147B20-6325-134F-2704-75E651747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9E2FD-D286-34FA-1E96-6E122EBBA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AECC0-B01F-C6B3-76EF-5C52BC334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E4F6C-2627-0CDF-CE0E-0D06FB301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33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80AB4-A01D-F235-61A4-5BE4CAF17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A0277-5778-F8F0-0F57-E5558B1A3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039F05-E364-9049-AA52-70183B4779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96B429-69B4-08C8-D694-B83638ADB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4242C0-1C30-E313-1AE3-A61B8404C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EBA17-49CA-4DA0-C1FF-06F14CCC3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7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9C2CC-55CA-E07A-BA18-E93ED0215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7EE99-3844-7549-EC12-BC9DFF873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D88EF-7348-42D9-6E40-1AE0A23C0B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8E2F0D-EE4D-9D68-284B-BE9F7CA09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5D412E-755B-AFB2-907E-98F66A86A9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5B50C1-8FD2-88EE-03BC-F0F2E364B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FD5B39-1190-558D-EFBB-B8552068B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5C03E0-214E-AB9B-97E9-ACA4C7835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3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290F-5B35-5BCB-7859-3ED2E7B2B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AECF9E-2023-258B-3A60-071406BAE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F0562-BAA7-89CF-055C-B4D494AE7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E2A0AF-47AE-FF7C-2749-EC650A764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89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40728E-2592-96A2-47F9-2F591C581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AC9961-E57B-79D0-1F33-7ED9901B2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406AD-C21A-0A85-71B0-FBD609CB0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35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9FB31-2BD7-5677-0D24-274755CB7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19C1D-6768-C87B-3BD3-549871419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AB5683-C5CD-270E-3939-0064DAFE8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21E976-F8AE-7055-D8C8-B0FDE79D4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A6810-8624-D0BC-3DC2-1216DFFCC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24DBD2-98FF-8EE5-885F-C7324B012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0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C3FF0-7EF2-537B-CB27-5F37E6D70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1EF47B-51C5-EF74-76E3-81D9564A6E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D18E40-830D-040B-AB7F-31954C23D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38045-B398-F0AB-36B4-27639D4FC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0C21F-DA8C-8AE4-3458-AE0642DE2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2ADB1-5D7E-C1BB-0CE9-C27F61FE7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13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98389A-BDFE-DA29-D824-F501F86F0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C33D3D-D512-AB38-9319-165FBE6E5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0ADD1-A247-EE5B-A494-C2975BBD43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18595-16C0-43AA-9A6E-2FDFE0353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80C1F-B61C-952C-C250-B4D151390A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93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sampathk@uom.lk" TargetMode="External"/><Relationship Id="rId2" Type="http://schemas.openxmlformats.org/officeDocument/2006/relationships/hyperlink" Target="mailto:kasunh@uom.lk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GtJx_pZjvzc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55C6F499-7DD3-40AC-AC5E-26D67FCAE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80B1825C-E6F9-2E99-788D-6D20E3EC8D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 amt="30000"/>
          </a:blip>
          <a:srcRect t="284" r="1" b="1"/>
          <a:stretch/>
        </p:blipFill>
        <p:spPr>
          <a:xfrm>
            <a:off x="573587" y="0"/>
            <a:ext cx="11044828" cy="6195072"/>
          </a:xfrm>
          <a:prstGeom prst="rect">
            <a:avLst/>
          </a:prstGeom>
        </p:spPr>
      </p:pic>
      <p:sp>
        <p:nvSpPr>
          <p:cNvPr id="64" name="Graphic 14">
            <a:extLst>
              <a:ext uri="{FF2B5EF4-FFF2-40B4-BE49-F238E27FC236}">
                <a16:creationId xmlns:a16="http://schemas.microsoft.com/office/drawing/2014/main" id="{2CF7CF5F-D747-47B3-80B1-839275044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0" y="-2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3EE760-9B18-DC69-A1BD-4F75249C8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3632" y="-373228"/>
            <a:ext cx="9283781" cy="2595563"/>
          </a:xfrm>
        </p:spPr>
        <p:txBody>
          <a:bodyPr>
            <a:normAutofit/>
          </a:bodyPr>
          <a:lstStyle/>
          <a:p>
            <a:r>
              <a:rPr lang="en-US" sz="5000" dirty="0"/>
              <a:t>EN2130</a:t>
            </a:r>
            <a:br>
              <a:rPr lang="en-US" sz="5000" dirty="0"/>
            </a:br>
            <a:r>
              <a:rPr lang="en-US" sz="5000" dirty="0"/>
              <a:t>Communication Design Project</a:t>
            </a:r>
          </a:p>
        </p:txBody>
      </p:sp>
      <p:sp>
        <p:nvSpPr>
          <p:cNvPr id="66" name="Graphic 14">
            <a:extLst>
              <a:ext uri="{FF2B5EF4-FFF2-40B4-BE49-F238E27FC236}">
                <a16:creationId xmlns:a16="http://schemas.microsoft.com/office/drawing/2014/main" id="{820B6604-1FF9-43F5-AC47-3D41CB2F5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448800" y="4111379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DC989B-C2D7-8C78-A0F2-464077B4D6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7730" y="2239764"/>
            <a:ext cx="9283781" cy="2446338"/>
          </a:xfrm>
        </p:spPr>
        <p:txBody>
          <a:bodyPr>
            <a:normAutofit/>
          </a:bodyPr>
          <a:lstStyle/>
          <a:p>
            <a:r>
              <a:rPr lang="en-US" sz="2200" dirty="0"/>
              <a:t>Semester 3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912B5B1-BC40-4CD1-8541-549C58343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785" y="685797"/>
            <a:ext cx="118872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Graphic 14">
            <a:extLst>
              <a:ext uri="{FF2B5EF4-FFF2-40B4-BE49-F238E27FC236}">
                <a16:creationId xmlns:a16="http://schemas.microsoft.com/office/drawing/2014/main" id="{CE1108CD-786E-4304-9504-9C5AD6482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9448800" y="-1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252BF65-A104-4DD3-8D54-285294DCC0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457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647E5-FEB2-F4F2-44D2-75BD0687E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6682B-F737-9DD4-F3D8-3F0EB3A7C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286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Identify the requirements and limitations of a basic communication system.</a:t>
            </a:r>
          </a:p>
          <a:p>
            <a:r>
              <a:rPr lang="en-US" dirty="0"/>
              <a:t>Differentiate between different network architectures, topologies, and technologies.</a:t>
            </a:r>
          </a:p>
          <a:p>
            <a:r>
              <a:rPr lang="en-US" dirty="0"/>
              <a:t>Select a suitable communication technology to cater to a given simple application.</a:t>
            </a:r>
          </a:p>
          <a:p>
            <a:r>
              <a:rPr lang="en-US" dirty="0"/>
              <a:t>Select necessary components to build a simple communication system (wired/wireless) to solve a given problem.</a:t>
            </a:r>
          </a:p>
          <a:p>
            <a:r>
              <a:rPr lang="en-US" dirty="0"/>
              <a:t>Realize a simple communication system to enable successful end-to-end connectivity.</a:t>
            </a:r>
          </a:p>
        </p:txBody>
      </p:sp>
    </p:spTree>
    <p:extLst>
      <p:ext uri="{BB962C8B-B14F-4D97-AF65-F5344CB8AC3E}">
        <p14:creationId xmlns:p14="http://schemas.microsoft.com/office/powerpoint/2010/main" val="1767252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3A305-C842-6920-959A-62905A60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84FB1-2323-4DBE-F5F6-38B9F85D2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Elements of a communication system, reliability objectives, Error detection and correction coding, line coding, synchronization, simple digital modulation and demodulation methods, channels</a:t>
            </a:r>
          </a:p>
          <a:p>
            <a:r>
              <a:rPr lang="en-US" dirty="0"/>
              <a:t>Review of networks, layered architecture, protocols, and standards.</a:t>
            </a:r>
          </a:p>
          <a:p>
            <a:r>
              <a:rPr lang="en-US" dirty="0"/>
              <a:t>Hardware components of a transmitter, receiver, chipsets, off-the-shelf components, antennas, interfaces and their usage, connectors, software defined radios.</a:t>
            </a:r>
          </a:p>
          <a:p>
            <a:r>
              <a:rPr lang="en-US" dirty="0"/>
              <a:t>Link budgets, setting transmitter/receiver parameters, selecting a suitable technology</a:t>
            </a:r>
          </a:p>
          <a:p>
            <a:r>
              <a:rPr lang="en-US" dirty="0"/>
              <a:t>Introduction to simulation tools, simulation of simple networks, performance evaluation and obtaining insights, measurements and measuring equipment.</a:t>
            </a:r>
          </a:p>
        </p:txBody>
      </p:sp>
    </p:spTree>
    <p:extLst>
      <p:ext uri="{BB962C8B-B14F-4D97-AF65-F5344CB8AC3E}">
        <p14:creationId xmlns:p14="http://schemas.microsoft.com/office/powerpoint/2010/main" val="308833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6E977-67BC-1E4E-656F-90E8B2B88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People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90FE6-5991-E2BB-235B-357BCD2CD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Instructors</a:t>
            </a:r>
          </a:p>
          <a:p>
            <a:pPr lvl="1"/>
            <a:r>
              <a:rPr lang="en-US" dirty="0"/>
              <a:t>Kasun Hemachandra – </a:t>
            </a:r>
            <a:r>
              <a:rPr lang="en-US" dirty="0">
                <a:hlinkClick r:id="rId2"/>
              </a:rPr>
              <a:t>kasunh@uom.lk</a:t>
            </a:r>
            <a:endParaRPr lang="en-US" dirty="0"/>
          </a:p>
          <a:p>
            <a:pPr lvl="1"/>
            <a:r>
              <a:rPr lang="en-US" dirty="0"/>
              <a:t>Tharaka Samarasinghe – </a:t>
            </a:r>
            <a:r>
              <a:rPr lang="en-US" dirty="0">
                <a:hlinkClick r:id="rId3"/>
              </a:rPr>
              <a:t>tharakas@uom.lk</a:t>
            </a:r>
            <a:endParaRPr lang="en-US" dirty="0"/>
          </a:p>
          <a:p>
            <a:r>
              <a:rPr lang="en-US" dirty="0"/>
              <a:t>Teaching Assistant</a:t>
            </a:r>
          </a:p>
          <a:p>
            <a:pPr lvl="1"/>
            <a:r>
              <a:rPr lang="en-US" dirty="0"/>
              <a:t>Lathika </a:t>
            </a:r>
            <a:r>
              <a:rPr lang="en-US" dirty="0" err="1"/>
              <a:t>Wathsara</a:t>
            </a:r>
            <a:endParaRPr lang="en-US" dirty="0"/>
          </a:p>
          <a:p>
            <a:pPr lvl="1"/>
            <a:r>
              <a:rPr lang="en-US" dirty="0"/>
              <a:t>Christ </a:t>
            </a:r>
            <a:r>
              <a:rPr lang="en-US" dirty="0" err="1"/>
              <a:t>Clenson</a:t>
            </a:r>
            <a:endParaRPr lang="en-US" dirty="0"/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Wednesday 1.15 PM – 2.45 PM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FF0000"/>
                </a:solidFill>
              </a:rPr>
              <a:t>In-class/in-lab questions are the most preferred method of contact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997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12FFA4F-785D-9C06-40B6-F9DBB93E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Assessments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67BFB08-1632-BBD4-0506-027372ADAB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9976299"/>
              </p:ext>
            </p:extLst>
          </p:nvPr>
        </p:nvGraphicFramePr>
        <p:xfrm>
          <a:off x="838201" y="2263775"/>
          <a:ext cx="10515599" cy="3028415"/>
        </p:xfrm>
        <a:graphic>
          <a:graphicData uri="http://schemas.openxmlformats.org/drawingml/2006/table">
            <a:tbl>
              <a:tblPr firstRow="1" firstCol="1" bandRow="1"/>
              <a:tblGrid>
                <a:gridCol w="4687286">
                  <a:extLst>
                    <a:ext uri="{9D8B030D-6E8A-4147-A177-3AD203B41FA5}">
                      <a16:colId xmlns:a16="http://schemas.microsoft.com/office/drawing/2014/main" val="1497961959"/>
                    </a:ext>
                  </a:extLst>
                </a:gridCol>
                <a:gridCol w="2140352">
                  <a:extLst>
                    <a:ext uri="{9D8B030D-6E8A-4147-A177-3AD203B41FA5}">
                      <a16:colId xmlns:a16="http://schemas.microsoft.com/office/drawing/2014/main" val="2677798606"/>
                    </a:ext>
                  </a:extLst>
                </a:gridCol>
                <a:gridCol w="2006058">
                  <a:extLst>
                    <a:ext uri="{9D8B030D-6E8A-4147-A177-3AD203B41FA5}">
                      <a16:colId xmlns:a16="http://schemas.microsoft.com/office/drawing/2014/main" val="3544312829"/>
                    </a:ext>
                  </a:extLst>
                </a:gridCol>
                <a:gridCol w="1681903">
                  <a:extLst>
                    <a:ext uri="{9D8B030D-6E8A-4147-A177-3AD203B41FA5}">
                      <a16:colId xmlns:a16="http://schemas.microsoft.com/office/drawing/2014/main" val="3690967568"/>
                    </a:ext>
                  </a:extLst>
                </a:gridCol>
              </a:tblGrid>
              <a:tr h="663486">
                <a:tc>
                  <a:txBody>
                    <a:bodyPr/>
                    <a:lstStyle/>
                    <a:p>
                      <a:pPr marL="118872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Item</a:t>
                      </a:r>
                      <a:endParaRPr lang="en-US" sz="5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Distribute</a:t>
                      </a:r>
                      <a:endParaRPr lang="en-US" sz="5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Deadline</a:t>
                      </a:r>
                      <a:endParaRPr lang="en-US" sz="5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Weight</a:t>
                      </a:r>
                      <a:endParaRPr lang="en-US" sz="5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0125854"/>
                  </a:ext>
                </a:extLst>
              </a:tr>
              <a:tr h="663486">
                <a:tc>
                  <a:txBody>
                    <a:bodyPr/>
                    <a:lstStyle/>
                    <a:p>
                      <a:pPr marL="73152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Labs – 6 Nos 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-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FF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-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FF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20%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1192940"/>
                  </a:ext>
                </a:extLst>
              </a:tr>
              <a:tr h="663486">
                <a:tc>
                  <a:txBody>
                    <a:bodyPr/>
                    <a:lstStyle/>
                    <a:p>
                      <a:pPr marL="73152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Project 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July 29th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Semester end</a:t>
                      </a: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FF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50%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13852"/>
                  </a:ext>
                </a:extLst>
              </a:tr>
              <a:tr h="663486">
                <a:tc>
                  <a:txBody>
                    <a:bodyPr/>
                    <a:lstStyle/>
                    <a:p>
                      <a:pPr marL="73152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Written exam 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TBD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TBD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FF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Cambria" panose="02040503050406030204" pitchFamily="18" charset="0"/>
                        </a:rPr>
                        <a:t>30%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814" marR="220906" marT="59549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375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618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0606B-C821-90F5-5288-6B54FB06D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hours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6C386-C04D-5314-62EE-868E7ACFC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  <a:p>
            <a:pPr lvl="1"/>
            <a:r>
              <a:rPr lang="en-US" dirty="0"/>
              <a:t>Wednesday – 9.15 AM – 10.15 AM</a:t>
            </a:r>
          </a:p>
          <a:p>
            <a:r>
              <a:rPr lang="en-US" dirty="0"/>
              <a:t>Lab sessions</a:t>
            </a:r>
          </a:p>
          <a:p>
            <a:pPr lvl="1"/>
            <a:r>
              <a:rPr lang="en-US" dirty="0"/>
              <a:t>Tuesday – 3.15 PM – 5.15 PM</a:t>
            </a:r>
          </a:p>
          <a:p>
            <a:pPr lvl="1"/>
            <a:r>
              <a:rPr lang="en-US" dirty="0"/>
              <a:t>Wednesday – 10.15 AM – 12.15 PM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Telecom lab will be assigned for project work </a:t>
            </a:r>
          </a:p>
        </p:txBody>
      </p:sp>
    </p:spTree>
    <p:extLst>
      <p:ext uri="{BB962C8B-B14F-4D97-AF65-F5344CB8AC3E}">
        <p14:creationId xmlns:p14="http://schemas.microsoft.com/office/powerpoint/2010/main" val="3076661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F48F0-F81F-B360-D4F1-79ECC864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8E52F-B1C4-B1C3-6831-5F1D07DC5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Modern Analog and Digital Communication Systems, </a:t>
            </a:r>
            <a:r>
              <a:rPr lang="en-US" dirty="0"/>
              <a:t>by B. P. Lathi and Z. Ding, 5th Edition, Oxford University Press, 2018</a:t>
            </a:r>
          </a:p>
          <a:p>
            <a:r>
              <a:rPr lang="en-US" i="1" dirty="0"/>
              <a:t>Software Receiver Design: Build Your Own Digital Communication System in Five Easy Steps</a:t>
            </a:r>
            <a:r>
              <a:rPr lang="en-US" dirty="0"/>
              <a:t>, by Richard Johnson Jr., William A. </a:t>
            </a:r>
            <a:r>
              <a:rPr lang="en-US" dirty="0" err="1"/>
              <a:t>Sethares</a:t>
            </a:r>
            <a:r>
              <a:rPr lang="en-US" dirty="0"/>
              <a:t> &amp; Andrew G. Klein</a:t>
            </a:r>
          </a:p>
          <a:p>
            <a:r>
              <a:rPr lang="en-US" dirty="0"/>
              <a:t>Software Defined Radio Using MATLAB &amp; Simulink and RTL - SDR</a:t>
            </a:r>
          </a:p>
        </p:txBody>
      </p:sp>
    </p:spTree>
    <p:extLst>
      <p:ext uri="{BB962C8B-B14F-4D97-AF65-F5344CB8AC3E}">
        <p14:creationId xmlns:p14="http://schemas.microsoft.com/office/powerpoint/2010/main" val="923619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270F6-43AF-2CCE-12D3-87A653857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and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2F17F-105B-4D8B-6EE7-D6D91822C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defined radio units</a:t>
            </a:r>
          </a:p>
          <a:p>
            <a:pPr lvl="1"/>
            <a:r>
              <a:rPr lang="en-US" dirty="0"/>
              <a:t>Ettus Research USRP – N210</a:t>
            </a:r>
          </a:p>
          <a:p>
            <a:pPr lvl="1"/>
            <a:r>
              <a:rPr lang="en-US" dirty="0"/>
              <a:t>NI USRP – 2922</a:t>
            </a:r>
          </a:p>
          <a:p>
            <a:pPr lvl="1"/>
            <a:r>
              <a:rPr lang="en-US" dirty="0"/>
              <a:t>BLADERF 2.0 MICRO XA9</a:t>
            </a:r>
          </a:p>
          <a:p>
            <a:r>
              <a:rPr lang="en-US" dirty="0"/>
              <a:t>Software defined radio units (receive only)</a:t>
            </a:r>
          </a:p>
          <a:p>
            <a:pPr lvl="1"/>
            <a:r>
              <a:rPr lang="en-US" dirty="0"/>
              <a:t>RTL-SDR</a:t>
            </a:r>
          </a:p>
          <a:p>
            <a:endParaRPr lang="en-US" dirty="0"/>
          </a:p>
          <a:p>
            <a:r>
              <a:rPr lang="en-US" dirty="0"/>
              <a:t>GNU Radio, MATLAB</a:t>
            </a:r>
          </a:p>
        </p:txBody>
      </p:sp>
      <p:pic>
        <p:nvPicPr>
          <p:cNvPr id="5" name="Picture 4" descr="A picture containing electronics, projector&#10;&#10;Description automatically generated">
            <a:extLst>
              <a:ext uri="{FF2B5EF4-FFF2-40B4-BE49-F238E27FC236}">
                <a16:creationId xmlns:a16="http://schemas.microsoft.com/office/drawing/2014/main" id="{472A9B39-8928-5F8E-5C3C-61EC3DDC8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316" y="1027906"/>
            <a:ext cx="4481284" cy="2352674"/>
          </a:xfrm>
          <a:prstGeom prst="rect">
            <a:avLst/>
          </a:prstGeom>
        </p:spPr>
      </p:pic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820F3E8F-FBDD-C157-C83D-ACD6DCAE51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176" y="3625850"/>
            <a:ext cx="2852037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247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57F40-0F83-5F8B-C906-4D1FDF96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stuff to be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AA35D-2A55-DA04-8A83-2EF2A7291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https://www.youtube.com/watch?v=GtJx_pZjvzc</a:t>
            </a:r>
            <a:endParaRPr lang="en-US" dirty="0"/>
          </a:p>
          <a:p>
            <a:endParaRPr lang="en-US" dirty="0"/>
          </a:p>
          <a:p>
            <a:r>
              <a:rPr lang="en-US" dirty="0"/>
              <a:t>Audio transmission and reception</a:t>
            </a:r>
          </a:p>
          <a:p>
            <a:r>
              <a:rPr lang="en-US" dirty="0"/>
              <a:t>Image transmission and reception</a:t>
            </a:r>
          </a:p>
          <a:p>
            <a:r>
              <a:rPr lang="en-US" dirty="0"/>
              <a:t>Handling channel imperfections</a:t>
            </a:r>
          </a:p>
          <a:p>
            <a:r>
              <a:rPr lang="en-US" dirty="0"/>
              <a:t>You can build your own application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155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302</TotalTime>
  <Words>417</Words>
  <Application>Microsoft Office PowerPoint</Application>
  <PresentationFormat>Widescreen</PresentationFormat>
  <Paragraphs>70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</vt:lpstr>
      <vt:lpstr>Office Theme</vt:lpstr>
      <vt:lpstr>EN2130 Communication Design Project</vt:lpstr>
      <vt:lpstr>Learning outcomes</vt:lpstr>
      <vt:lpstr>Content</vt:lpstr>
      <vt:lpstr>People</vt:lpstr>
      <vt:lpstr>Assessments </vt:lpstr>
      <vt:lpstr>Working hours</vt:lpstr>
      <vt:lpstr>Textbooks</vt:lpstr>
      <vt:lpstr>Hardware and Software</vt:lpstr>
      <vt:lpstr>Cool stuff to be made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EN2130 Communication Design Project</dc:title>
  <dc:creator>Kasun Hemachandra</dc:creator>
  <cp:lastModifiedBy>Kasun Hemachandra</cp:lastModifiedBy>
  <cp:revision>9</cp:revision>
  <dcterms:created xsi:type="dcterms:W3CDTF">2022-09-20T14:50:33Z</dcterms:created>
  <dcterms:modified xsi:type="dcterms:W3CDTF">2025-07-16T03:33:10Z</dcterms:modified>
</cp:coreProperties>
</file>

<file path=docProps/thumbnail.jpeg>
</file>